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7" r:id="rId3"/>
    <p:sldMasterId id="2147483737" r:id="rId4"/>
    <p:sldMasterId id="2147483750" r:id="rId5"/>
    <p:sldMasterId id="2147483763" r:id="rId6"/>
  </p:sldMasterIdLst>
  <p:sldIdLst>
    <p:sldId id="256" r:id="rId7"/>
    <p:sldId id="257" r:id="rId8"/>
    <p:sldId id="258" r:id="rId9"/>
    <p:sldId id="274" r:id="rId10"/>
    <p:sldId id="267" r:id="rId11"/>
    <p:sldId id="259" r:id="rId12"/>
    <p:sldId id="260" r:id="rId13"/>
    <p:sldId id="262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0" y="0"/>
            <a:ext cx="12192000" cy="68589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7620" y="2084173"/>
            <a:ext cx="6276593" cy="358307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084173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20" y="3877257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 bwMode="gray">
          <a:xfrm>
            <a:off x="448525" y="470068"/>
            <a:ext cx="1648360" cy="353933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3016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19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7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66847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07876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4936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8138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782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5853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84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5756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812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4" y="6041178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87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1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333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8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0" y="0"/>
            <a:ext cx="12192000" cy="68589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7620" y="2083496"/>
            <a:ext cx="6276593" cy="358307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083495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20" y="3876580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gray">
          <a:xfrm>
            <a:off x="448525" y="470068"/>
            <a:ext cx="1648360" cy="353933"/>
            <a:chOff x="457200" y="1643393"/>
            <a:chExt cx="4492753" cy="9645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3214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042235"/>
            <a:ext cx="1613565" cy="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0207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217236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81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6120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7081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066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071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3594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44711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93939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455183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46848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1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8057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34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02629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5664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411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4216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1540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2048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87122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955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52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85804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85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693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20516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8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264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082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7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1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122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084173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20" y="3877257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93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373162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1463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694986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36040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90436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75179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698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441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684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324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476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1106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5620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4988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36837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9199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203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825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436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09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9988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1862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0871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892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7603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65009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9719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2700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4335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3294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797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7150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71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51104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760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313139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413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55110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698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56173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9781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4391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1067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87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image" Target="../media/image8.jpg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14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18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image" Target="../media/image22.jpg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4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5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295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81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196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80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Indexes-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باللغة العربية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13225505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15177"/>
          </a:xfrm>
        </p:spPr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  <a:p>
            <a:r>
              <a:rPr lang="en-US" dirty="0"/>
              <a:t>Architecture and Usage of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  <a:p>
            <a:r>
              <a:rPr lang="en-US" dirty="0"/>
              <a:t>Demo – </a:t>
            </a:r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08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91470"/>
          </a:xfrm>
        </p:spPr>
        <p:txBody>
          <a:bodyPr/>
          <a:lstStyle/>
          <a:p>
            <a:r>
              <a:rPr lang="en-US" dirty="0"/>
              <a:t>Introduced in SQL 2012</a:t>
            </a:r>
          </a:p>
          <a:p>
            <a:pPr lvl="1"/>
            <a:r>
              <a:rPr lang="en-US" dirty="0"/>
              <a:t>Non-updatable – to update in a DW environment, partitions had to be implemented</a:t>
            </a:r>
          </a:p>
          <a:p>
            <a:pPr lvl="1"/>
            <a:r>
              <a:rPr lang="en-US" dirty="0"/>
              <a:t>Only Non-Clustered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  <a:p>
            <a:r>
              <a:rPr lang="en-US" dirty="0"/>
              <a:t>Updated in SQL 2014</a:t>
            </a:r>
          </a:p>
          <a:p>
            <a:pPr lvl="1"/>
            <a:r>
              <a:rPr lang="en-US" dirty="0"/>
              <a:t>Addition of Updatable 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6311900"/>
            <a:ext cx="563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https://msdn.microsoft.com/en-us/library/dn934994.aspx</a:t>
            </a:r>
          </a:p>
        </p:txBody>
      </p:sp>
    </p:spTree>
    <p:extLst>
      <p:ext uri="{BB962C8B-B14F-4D97-AF65-F5344CB8AC3E}">
        <p14:creationId xmlns:p14="http://schemas.microsoft.com/office/powerpoint/2010/main" val="2129891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6356"/>
          </a:xfrm>
        </p:spPr>
        <p:txBody>
          <a:bodyPr/>
          <a:lstStyle/>
          <a:p>
            <a:r>
              <a:rPr lang="en-US" dirty="0"/>
              <a:t>Ability for Real-time Analytics with SQL 2016</a:t>
            </a:r>
          </a:p>
          <a:p>
            <a:pPr lvl="1"/>
            <a:r>
              <a:rPr lang="en-US" dirty="0" err="1"/>
              <a:t>Columnstore</a:t>
            </a:r>
            <a:r>
              <a:rPr lang="en-US" dirty="0"/>
              <a:t> indexes have a new capability of being on in-memory tables</a:t>
            </a:r>
          </a:p>
          <a:p>
            <a:pPr lvl="1"/>
            <a:r>
              <a:rPr lang="en-US" dirty="0"/>
              <a:t>Ability to create Non-Clustered Index on Clustered-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  <a:p>
            <a:pPr lvl="2"/>
            <a:r>
              <a:rPr lang="en-US" dirty="0"/>
              <a:t>Allows for adding PK constraint to table</a:t>
            </a:r>
          </a:p>
          <a:p>
            <a:pPr lvl="1"/>
            <a:r>
              <a:rPr lang="en-US" dirty="0"/>
              <a:t>Improvements in terms of allowing parallel data insertion in delta-store</a:t>
            </a:r>
          </a:p>
          <a:p>
            <a:pPr lvl="1"/>
            <a:r>
              <a:rPr lang="en-US" dirty="0"/>
              <a:t>Improvement sin performance for string lookups using filtering on dictionary entries</a:t>
            </a:r>
          </a:p>
          <a:p>
            <a:pPr lvl="1"/>
            <a:r>
              <a:rPr lang="en-US" dirty="0"/>
              <a:t>Snapshot and RCSI isolation levels supported</a:t>
            </a:r>
          </a:p>
          <a:p>
            <a:pPr lvl="1"/>
            <a:r>
              <a:rPr lang="en-US" dirty="0"/>
              <a:t>Updateable </a:t>
            </a:r>
            <a:r>
              <a:rPr lang="en-US" dirty="0" err="1"/>
              <a:t>Columnstore</a:t>
            </a:r>
            <a:r>
              <a:rPr lang="en-US" dirty="0"/>
              <a:t> index on Readable Secondary of Availability Group</a:t>
            </a:r>
          </a:p>
          <a:p>
            <a:pPr lvl="1"/>
            <a:r>
              <a:rPr lang="en-US" dirty="0"/>
              <a:t>Updateable Non-Clustered </a:t>
            </a:r>
            <a:r>
              <a:rPr lang="en-US" dirty="0" err="1"/>
              <a:t>Columnstore</a:t>
            </a:r>
            <a:r>
              <a:rPr lang="en-US" dirty="0"/>
              <a:t> index on </a:t>
            </a:r>
            <a:r>
              <a:rPr lang="en-US" dirty="0" err="1"/>
              <a:t>HoBT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Columnstore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6311900"/>
            <a:ext cx="563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https://msdn.microsoft.com/en-us/library/dn934994.aspx</a:t>
            </a:r>
          </a:p>
        </p:txBody>
      </p:sp>
    </p:spTree>
    <p:extLst>
      <p:ext uri="{BB962C8B-B14F-4D97-AF65-F5344CB8AC3E}">
        <p14:creationId xmlns:p14="http://schemas.microsoft.com/office/powerpoint/2010/main" val="2383265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8"/>
          <p:cNvSpPr/>
          <p:nvPr/>
        </p:nvSpPr>
        <p:spPr>
          <a:xfrm>
            <a:off x="5556226" y="1912315"/>
            <a:ext cx="5890707" cy="213838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/>
          <p:cNvSpPr/>
          <p:nvPr/>
        </p:nvSpPr>
        <p:spPr>
          <a:xfrm>
            <a:off x="8336029" y="4000823"/>
            <a:ext cx="1580444" cy="25978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953" y="1319096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Stored as 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2221" y="1319096"/>
            <a:ext cx="241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Stored as Columns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1954" y="1983814"/>
            <a:ext cx="2090380" cy="20115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89244" y="1981372"/>
            <a:ext cx="1117600" cy="20013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65821" y="2050428"/>
            <a:ext cx="564445" cy="1863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789244" y="4074291"/>
            <a:ext cx="1117600" cy="20013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65821" y="4143347"/>
            <a:ext cx="564445" cy="1863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149554" y="1981372"/>
            <a:ext cx="1117600" cy="20013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26131" y="2050428"/>
            <a:ext cx="564445" cy="1863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149554" y="4050703"/>
            <a:ext cx="1117600" cy="20013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26131" y="4119759"/>
            <a:ext cx="564445" cy="1863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543731" y="1991651"/>
            <a:ext cx="1117600" cy="20013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820308" y="2060707"/>
            <a:ext cx="564445" cy="1863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543731" y="4050703"/>
            <a:ext cx="1117600" cy="20013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820308" y="4119759"/>
            <a:ext cx="564445" cy="1863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53320" y="161203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23875" y="16213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51917" y="161448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2249" y="2205448"/>
            <a:ext cx="76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9594" y="2796537"/>
            <a:ext cx="76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1130" y="3351251"/>
            <a:ext cx="76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05639"/>
              </p:ext>
            </p:extLst>
          </p:nvPr>
        </p:nvGraphicFramePr>
        <p:xfrm>
          <a:off x="1086054" y="2209020"/>
          <a:ext cx="1947489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9163">
                  <a:extLst>
                    <a:ext uri="{9D8B030D-6E8A-4147-A177-3AD203B41FA5}">
                      <a16:colId xmlns:a16="http://schemas.microsoft.com/office/drawing/2014/main" val="3529056039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981769436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1172100643"/>
                    </a:ext>
                  </a:extLst>
                </a:gridCol>
              </a:tblGrid>
              <a:tr h="218709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5448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79609"/>
              </p:ext>
            </p:extLst>
          </p:nvPr>
        </p:nvGraphicFramePr>
        <p:xfrm>
          <a:off x="1103399" y="2796537"/>
          <a:ext cx="1947489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9163">
                  <a:extLst>
                    <a:ext uri="{9D8B030D-6E8A-4147-A177-3AD203B41FA5}">
                      <a16:colId xmlns:a16="http://schemas.microsoft.com/office/drawing/2014/main" val="3529056039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981769436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1172100643"/>
                    </a:ext>
                  </a:extLst>
                </a:gridCol>
              </a:tblGrid>
              <a:tr h="218709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5448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63479"/>
              </p:ext>
            </p:extLst>
          </p:nvPr>
        </p:nvGraphicFramePr>
        <p:xfrm>
          <a:off x="1103399" y="3354823"/>
          <a:ext cx="1947489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9163">
                  <a:extLst>
                    <a:ext uri="{9D8B030D-6E8A-4147-A177-3AD203B41FA5}">
                      <a16:colId xmlns:a16="http://schemas.microsoft.com/office/drawing/2014/main" val="3529056039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981769436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1172100643"/>
                    </a:ext>
                  </a:extLst>
                </a:gridCol>
              </a:tblGrid>
              <a:tr h="218709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5448"/>
                  </a:ext>
                </a:extLst>
              </a:tr>
            </a:tbl>
          </a:graphicData>
        </a:graphic>
      </p:graphicFrame>
      <p:sp>
        <p:nvSpPr>
          <p:cNvPr id="49" name="Rectangle 48"/>
          <p:cNvSpPr/>
          <p:nvPr/>
        </p:nvSpPr>
        <p:spPr>
          <a:xfrm>
            <a:off x="3352997" y="1983814"/>
            <a:ext cx="2090380" cy="20115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86706"/>
              </p:ext>
            </p:extLst>
          </p:nvPr>
        </p:nvGraphicFramePr>
        <p:xfrm>
          <a:off x="3407097" y="2209020"/>
          <a:ext cx="1947489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9163">
                  <a:extLst>
                    <a:ext uri="{9D8B030D-6E8A-4147-A177-3AD203B41FA5}">
                      <a16:colId xmlns:a16="http://schemas.microsoft.com/office/drawing/2014/main" val="3529056039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981769436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1172100643"/>
                    </a:ext>
                  </a:extLst>
                </a:gridCol>
              </a:tblGrid>
              <a:tr h="218709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5448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58486"/>
              </p:ext>
            </p:extLst>
          </p:nvPr>
        </p:nvGraphicFramePr>
        <p:xfrm>
          <a:off x="3424442" y="2796537"/>
          <a:ext cx="1947489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9163">
                  <a:extLst>
                    <a:ext uri="{9D8B030D-6E8A-4147-A177-3AD203B41FA5}">
                      <a16:colId xmlns:a16="http://schemas.microsoft.com/office/drawing/2014/main" val="3529056039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981769436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1172100643"/>
                    </a:ext>
                  </a:extLst>
                </a:gridCol>
              </a:tblGrid>
              <a:tr h="218709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5448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6991"/>
              </p:ext>
            </p:extLst>
          </p:nvPr>
        </p:nvGraphicFramePr>
        <p:xfrm>
          <a:off x="3424442" y="3354823"/>
          <a:ext cx="1947489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9163">
                  <a:extLst>
                    <a:ext uri="{9D8B030D-6E8A-4147-A177-3AD203B41FA5}">
                      <a16:colId xmlns:a16="http://schemas.microsoft.com/office/drawing/2014/main" val="3529056039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981769436"/>
                    </a:ext>
                  </a:extLst>
                </a:gridCol>
                <a:gridCol w="649163">
                  <a:extLst>
                    <a:ext uri="{9D8B030D-6E8A-4147-A177-3AD203B41FA5}">
                      <a16:colId xmlns:a16="http://schemas.microsoft.com/office/drawing/2014/main" val="1172100643"/>
                    </a:ext>
                  </a:extLst>
                </a:gridCol>
              </a:tblGrid>
              <a:tr h="218709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95448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0122116" y="2796537"/>
            <a:ext cx="123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Group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96879" y="6229373"/>
            <a:ext cx="10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8181193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Architecture</a:t>
            </a:r>
          </a:p>
        </p:txBody>
      </p:sp>
      <p:pic>
        <p:nvPicPr>
          <p:cNvPr id="1026" name="Picture 2" descr="Loading data into a columnstore ind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37" y="2368021"/>
            <a:ext cx="6868391" cy="29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ustered Columnstore Ind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4446"/>
            <a:ext cx="321945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3156" y="1941689"/>
            <a:ext cx="289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0489" y="1941689"/>
            <a:ext cx="558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Non-Clustered </a:t>
            </a:r>
            <a:r>
              <a:rPr lang="en-US" dirty="0" err="1"/>
              <a:t>Columnstore</a:t>
            </a:r>
            <a:r>
              <a:rPr lang="en-US" dirty="0"/>
              <a:t> Index on top of existing Table</a:t>
            </a:r>
          </a:p>
        </p:txBody>
      </p:sp>
    </p:spTree>
    <p:extLst>
      <p:ext uri="{BB962C8B-B14F-4D97-AF65-F5344CB8AC3E}">
        <p14:creationId xmlns:p14="http://schemas.microsoft.com/office/powerpoint/2010/main" val="11605291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Delta store keeps rows until 1 million rows is reached then it becomes part of the compressed data store</a:t>
            </a:r>
          </a:p>
          <a:p>
            <a:r>
              <a:rPr lang="en-US" dirty="0" err="1"/>
              <a:t>Columnstore</a:t>
            </a:r>
            <a:r>
              <a:rPr lang="en-US" dirty="0"/>
              <a:t> indexes improve performance of read operations due to the fact that columns are compressed</a:t>
            </a:r>
          </a:p>
          <a:p>
            <a:r>
              <a:rPr lang="en-US" dirty="0"/>
              <a:t>Ideal for </a:t>
            </a:r>
            <a:r>
              <a:rPr lang="en-US" dirty="0" err="1"/>
              <a:t>Datawarehouse</a:t>
            </a:r>
            <a:r>
              <a:rPr lang="en-US" dirty="0"/>
              <a:t> workloads</a:t>
            </a:r>
          </a:p>
          <a:p>
            <a:pPr lvl="1"/>
            <a:r>
              <a:rPr lang="en-US" dirty="0"/>
              <a:t>Usually involving large scale aggregation</a:t>
            </a:r>
          </a:p>
          <a:p>
            <a:pPr lvl="1"/>
            <a:r>
              <a:rPr lang="en-US" dirty="0"/>
              <a:t>Usually involving few tables, large dataset being brought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Architecture and Usage	</a:t>
            </a:r>
          </a:p>
        </p:txBody>
      </p:sp>
    </p:spTree>
    <p:extLst>
      <p:ext uri="{BB962C8B-B14F-4D97-AF65-F5344CB8AC3E}">
        <p14:creationId xmlns:p14="http://schemas.microsoft.com/office/powerpoint/2010/main" val="197747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</p:spTree>
    <p:extLst>
      <p:ext uri="{BB962C8B-B14F-4D97-AF65-F5344CB8AC3E}">
        <p14:creationId xmlns:p14="http://schemas.microsoft.com/office/powerpoint/2010/main" val="27008670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8755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2.xml><?xml version="1.0" encoding="utf-8"?>
<a:theme xmlns:a="http://schemas.openxmlformats.org/drawingml/2006/main" name="COLOR TEMPLATE">
  <a:themeElements>
    <a:clrScheme name="BT - Blue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D83B01"/>
      </a:accent2>
      <a:accent3>
        <a:srgbClr val="5C2D91"/>
      </a:accent3>
      <a:accent4>
        <a:srgbClr val="004B50"/>
      </a:accent4>
      <a:accent5>
        <a:srgbClr val="B4009E"/>
      </a:accent5>
      <a:accent6>
        <a:srgbClr val="32145A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72066CE1-B97F-4770-BA79-1EC902D820FE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Brand_template_16-9_Business_BLUE_2016_4</Template>
  <TotalTime>1304</TotalTime>
  <Words>254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Columnstore Indexes-  باللغة العربية </vt:lpstr>
      <vt:lpstr>Agenda</vt:lpstr>
      <vt:lpstr>History of Columnstore</vt:lpstr>
      <vt:lpstr>History of Columnstore</vt:lpstr>
      <vt:lpstr>Columnstore Index Architecture</vt:lpstr>
      <vt:lpstr>Columnstore Index Architecture</vt:lpstr>
      <vt:lpstr>Columnstore Index Architecture and Usage 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Column Store Indexes and In-Memory OLTP</dc:title>
  <dc:creator>Ayman El-Ghazali</dc:creator>
  <cp:lastModifiedBy>Ayman El-Ghazali</cp:lastModifiedBy>
  <cp:revision>36</cp:revision>
  <dcterms:created xsi:type="dcterms:W3CDTF">2016-06-17T14:35:12Z</dcterms:created>
  <dcterms:modified xsi:type="dcterms:W3CDTF">2016-10-02T22:39:59Z</dcterms:modified>
</cp:coreProperties>
</file>